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8" r:id="rId7"/>
    <p:sldId id="262" r:id="rId8"/>
    <p:sldId id="264" r:id="rId9"/>
    <p:sldId id="270" r:id="rId10"/>
    <p:sldId id="265" r:id="rId11"/>
    <p:sldId id="269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7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8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7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30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89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4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64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6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B493-B94B-4213-818D-5BE8ED3F77C7}" type="datetimeFigureOut">
              <a:rPr lang="cs-CZ" smtClean="0"/>
              <a:t>03.09.2019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DEE6-C078-4DCF-8103-A8E2B3C8E6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agmar.csatova@zsmladeznicka.cz" TargetMode="External"/><Relationship Id="rId2" Type="http://schemas.openxmlformats.org/officeDocument/2006/relationships/hyperlink" Target="mailto:jindriska.jurckova@zsmladeznick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1825"/>
            <a:ext cx="4515381" cy="12897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2018-CZ01-KA101-047563</a:t>
            </a:r>
            <a:br>
              <a:rPr lang="cs-CZ" sz="4400" b="1" dirty="0" smtClean="0"/>
            </a:br>
            <a:r>
              <a:rPr lang="cs-CZ" sz="4400" b="1" dirty="0" smtClean="0"/>
              <a:t>„ </a:t>
            </a:r>
            <a:r>
              <a:rPr lang="cs-CZ" sz="4400" b="1" dirty="0" err="1" smtClean="0"/>
              <a:t>Together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with</a:t>
            </a:r>
            <a:r>
              <a:rPr lang="cs-CZ" sz="4400" b="1" dirty="0" smtClean="0"/>
              <a:t> CLIL “</a:t>
            </a:r>
            <a:br>
              <a:rPr lang="cs-CZ" sz="4400" b="1" dirty="0" smtClean="0"/>
            </a:b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06245" y="3509963"/>
            <a:ext cx="4360333" cy="21082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Realizátor projektu: Základní škola Havířov-Podlesí Mládežnická 11/1564 okres Karviná, příspěvková organizace</a:t>
            </a:r>
          </a:p>
          <a:p>
            <a:endParaRPr lang="cs-CZ" dirty="0"/>
          </a:p>
          <a:p>
            <a:r>
              <a:rPr lang="cs-CZ" dirty="0" smtClean="0"/>
              <a:t>1.12.2018-30.11.2019</a:t>
            </a:r>
          </a:p>
          <a:p>
            <a:r>
              <a:rPr lang="cs-CZ" dirty="0" smtClean="0"/>
              <a:t>www.mladezka.cz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8" y="3116565"/>
            <a:ext cx="6639994" cy="3387752"/>
          </a:xfrm>
          <a:prstGeom prst="rect">
            <a:avLst/>
          </a:prstGeom>
          <a:effectLst>
            <a:glow rad="4064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 prstMaterial="metal"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235764"/>
            <a:ext cx="1752053" cy="17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– JAZYKOVO-METODICKÝ KURZ</a:t>
            </a:r>
            <a:br>
              <a:rPr lang="cs-CZ" b="1" dirty="0" smtClean="0"/>
            </a:br>
            <a:r>
              <a:rPr lang="cs-CZ" b="1" dirty="0" smtClean="0"/>
              <a:t>(Velká Británie - Cambridge)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6359236"/>
            <a:ext cx="676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Kurz zajistila agentura: Jazyky v zahraničí, Kutná Hora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97" y="1914975"/>
            <a:ext cx="5098462" cy="286788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9" y="2260121"/>
            <a:ext cx="5975586" cy="336126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74453" y="5210355"/>
            <a:ext cx="48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BELL </a:t>
            </a:r>
            <a:r>
              <a:rPr lang="cs-CZ" b="1" dirty="0" err="1" smtClean="0"/>
              <a:t>School</a:t>
            </a:r>
            <a:r>
              <a:rPr lang="cs-CZ" b="1" dirty="0" smtClean="0"/>
              <a:t>: </a:t>
            </a:r>
            <a:r>
              <a:rPr lang="cs-CZ" b="1" dirty="0" err="1" smtClean="0"/>
              <a:t>How</a:t>
            </a:r>
            <a:r>
              <a:rPr lang="cs-CZ" b="1" dirty="0" smtClean="0"/>
              <a:t> to </a:t>
            </a:r>
            <a:r>
              <a:rPr lang="cs-CZ" b="1" dirty="0" err="1" smtClean="0"/>
              <a:t>become</a:t>
            </a:r>
            <a:r>
              <a:rPr lang="cs-CZ" b="1" dirty="0" smtClean="0"/>
              <a:t> a </a:t>
            </a:r>
            <a:r>
              <a:rPr lang="cs-CZ" b="1" dirty="0" err="1" smtClean="0"/>
              <a:t>teacher</a:t>
            </a:r>
            <a:r>
              <a:rPr lang="cs-CZ" b="1" dirty="0" smtClean="0"/>
              <a:t> </a:t>
            </a:r>
            <a:r>
              <a:rPr lang="cs-CZ" b="1" dirty="0" err="1" smtClean="0"/>
              <a:t>trainer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60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– JAZYKOVO METODICKÝ KURZ</a:t>
            </a:r>
            <a:br>
              <a:rPr lang="cs-CZ" b="1" dirty="0" smtClean="0"/>
            </a:br>
            <a:r>
              <a:rPr lang="cs-CZ" b="1" dirty="0" smtClean="0"/>
              <a:t>(Velká Británie - Cambridge)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6359236"/>
            <a:ext cx="676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Kurz zajistila agentura: Jazyky v zahraničí, Kutná Hora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4453" y="5210355"/>
            <a:ext cx="489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BELL </a:t>
            </a:r>
            <a:r>
              <a:rPr lang="cs-CZ" b="1" dirty="0" err="1" smtClean="0"/>
              <a:t>School</a:t>
            </a:r>
            <a:r>
              <a:rPr lang="cs-CZ" b="1" dirty="0" smtClean="0"/>
              <a:t>: </a:t>
            </a:r>
            <a:r>
              <a:rPr lang="cs-CZ" b="1" dirty="0" err="1" smtClean="0"/>
              <a:t>Creativity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classroom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5" y="1834251"/>
            <a:ext cx="4998091" cy="242719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38" y="2225615"/>
            <a:ext cx="6349042" cy="35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DISEMINACE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134" y="1326861"/>
            <a:ext cx="10774680" cy="48411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Sdílení získaných zkušeností v rámci metodických sdružení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a předmětových komisí</a:t>
            </a:r>
          </a:p>
          <a:p>
            <a:r>
              <a:rPr lang="cs-CZ" dirty="0" smtClean="0"/>
              <a:t>Prezentace aktivit projektu mezi rodičovskou veřejností</a:t>
            </a:r>
          </a:p>
          <a:p>
            <a:r>
              <a:rPr lang="cs-CZ" dirty="0" smtClean="0"/>
              <a:t>Publikace v tisku (Radniční listy města Havířova – září 2019) a na webových stránkách školy</a:t>
            </a:r>
          </a:p>
          <a:p>
            <a:r>
              <a:rPr lang="cs-CZ" dirty="0" smtClean="0"/>
              <a:t>Výroční zpráva školy</a:t>
            </a:r>
          </a:p>
          <a:p>
            <a:r>
              <a:rPr lang="cs-CZ" dirty="0" smtClean="0"/>
              <a:t>Informace na poradě ředitelů základní škol v Havířově</a:t>
            </a:r>
          </a:p>
          <a:p>
            <a:r>
              <a:rPr lang="cs-CZ" dirty="0" smtClean="0"/>
              <a:t>Prezentace na metodických seminářích (několik pedagogických pracovníků školy je rovněž lektory DVPP v oblasti metodiky výuky cizích jazyků)</a:t>
            </a:r>
          </a:p>
          <a:p>
            <a:r>
              <a:rPr lang="cs-CZ" dirty="0" smtClean="0"/>
              <a:t>Zapojení do Erasmus </a:t>
            </a:r>
            <a:r>
              <a:rPr lang="cs-CZ" dirty="0" err="1" smtClean="0"/>
              <a:t>days</a:t>
            </a:r>
            <a:r>
              <a:rPr lang="cs-CZ" dirty="0" smtClean="0"/>
              <a:t> – 11.říjen 2019 (celoškolní akce)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17" y="97662"/>
            <a:ext cx="2925318" cy="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DOPADY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Implementace nových metod do </a:t>
            </a:r>
            <a:r>
              <a:rPr lang="cs-CZ" dirty="0" smtClean="0"/>
              <a:t>výuky</a:t>
            </a:r>
            <a:endParaRPr lang="cs-CZ" dirty="0" smtClean="0"/>
          </a:p>
          <a:p>
            <a:r>
              <a:rPr lang="cs-CZ" dirty="0" smtClean="0"/>
              <a:t>Budování kontaktní sítě pro spolupráci se zahraničními kolegy/školami</a:t>
            </a:r>
          </a:p>
          <a:p>
            <a:r>
              <a:rPr lang="cs-CZ" dirty="0" smtClean="0"/>
              <a:t>Rozšíření povědomí o metodě CLIL mezi pedagogy školy a uvedení metody do praxe zejména na 1.stupni ZŠ</a:t>
            </a:r>
          </a:p>
          <a:p>
            <a:r>
              <a:rPr lang="cs-CZ" dirty="0" smtClean="0"/>
              <a:t>Plánování a realizace </a:t>
            </a:r>
            <a:r>
              <a:rPr lang="cs-CZ" dirty="0" err="1" smtClean="0"/>
              <a:t>etwinningových</a:t>
            </a:r>
            <a:r>
              <a:rPr lang="cs-CZ" dirty="0" smtClean="0"/>
              <a:t> aktivit </a:t>
            </a:r>
          </a:p>
          <a:p>
            <a:r>
              <a:rPr lang="cs-CZ" dirty="0" smtClean="0"/>
              <a:t>Pokračování jazykové přípravy u pedagogů „</a:t>
            </a:r>
            <a:r>
              <a:rPr lang="cs-CZ" dirty="0" err="1" smtClean="0"/>
              <a:t>nejazykářů</a:t>
            </a:r>
            <a:r>
              <a:rPr lang="cs-CZ" dirty="0" smtClean="0"/>
              <a:t>“, kteří zahájili CLIL metodu ve své </a:t>
            </a:r>
            <a:r>
              <a:rPr lang="cs-CZ" dirty="0" smtClean="0"/>
              <a:t>třídě – </a:t>
            </a:r>
            <a:r>
              <a:rPr lang="cs-CZ" smtClean="0"/>
              <a:t>zvýšení jejich </a:t>
            </a:r>
            <a:r>
              <a:rPr lang="cs-CZ" dirty="0" smtClean="0"/>
              <a:t>jazykových kompetencí, prohloubení jazykových znalostí u vyučujících </a:t>
            </a:r>
            <a:r>
              <a:rPr lang="cs-CZ" smtClean="0"/>
              <a:t>cizích jazyků</a:t>
            </a:r>
            <a:endParaRPr lang="cs-CZ" dirty="0" smtClean="0"/>
          </a:p>
          <a:p>
            <a:r>
              <a:rPr lang="cs-CZ" dirty="0" smtClean="0"/>
              <a:t>Příprava na realizaci nového projektu v rámci programu Erasmus+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2019-1-CZ01-KA101-060707 pod názvem CLIL </a:t>
            </a:r>
            <a:r>
              <a:rPr lang="cs-CZ" b="1" dirty="0" err="1" smtClean="0"/>
              <a:t>today</a:t>
            </a:r>
            <a:r>
              <a:rPr lang="cs-CZ" b="1" dirty="0" smtClean="0"/>
              <a:t>, CLIL </a:t>
            </a:r>
            <a:r>
              <a:rPr lang="cs-CZ" b="1" dirty="0" err="1" smtClean="0"/>
              <a:t>every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1900" b="1" dirty="0" smtClean="0"/>
          </a:p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endParaRPr lang="cs-CZ" sz="1900" b="1" dirty="0" smtClean="0"/>
          </a:p>
          <a:p>
            <a:pPr marL="0" indent="0">
              <a:buNone/>
            </a:pPr>
            <a:r>
              <a:rPr lang="cs-CZ" sz="1900" b="1" dirty="0" smtClean="0"/>
              <a:t>Mgr. Jindřiška </a:t>
            </a:r>
            <a:r>
              <a:rPr lang="cs-CZ" sz="1900" b="1" dirty="0" err="1" smtClean="0"/>
              <a:t>Jurčková</a:t>
            </a:r>
            <a:r>
              <a:rPr lang="cs-CZ" sz="1900" b="1" dirty="0" smtClean="0"/>
              <a:t>, Mgr. Dagmar </a:t>
            </a:r>
            <a:r>
              <a:rPr lang="cs-CZ" sz="1900" b="1" dirty="0" err="1" smtClean="0"/>
              <a:t>Csatová</a:t>
            </a:r>
            <a:r>
              <a:rPr lang="cs-CZ" sz="1900" b="1" dirty="0" smtClean="0"/>
              <a:t> – koordinátorky projektu</a:t>
            </a:r>
          </a:p>
          <a:p>
            <a:pPr marL="0" indent="0">
              <a:buNone/>
            </a:pPr>
            <a:r>
              <a:rPr lang="cs-CZ" sz="1900" b="1" dirty="0" smtClean="0"/>
              <a:t>Kontakt: </a:t>
            </a:r>
            <a:r>
              <a:rPr lang="cs-CZ" sz="1900" b="1" dirty="0" smtClean="0">
                <a:hlinkClick r:id="rId2"/>
              </a:rPr>
              <a:t>jindriska.jurckova@zsmladeznicka.cz</a:t>
            </a:r>
            <a:endParaRPr lang="cs-CZ" sz="1900" b="1" dirty="0" smtClean="0"/>
          </a:p>
          <a:p>
            <a:pPr marL="0" indent="0">
              <a:buNone/>
            </a:pPr>
            <a:r>
              <a:rPr lang="cs-CZ" sz="1900" b="1" dirty="0" smtClean="0"/>
              <a:t>                </a:t>
            </a:r>
            <a:r>
              <a:rPr lang="cs-CZ" sz="1900" b="1" dirty="0" smtClean="0">
                <a:hlinkClick r:id="rId3"/>
              </a:rPr>
              <a:t>dagmar.csatova@zsmladeznicka.cz</a:t>
            </a:r>
            <a:endParaRPr lang="cs-CZ" sz="1900" b="1" dirty="0" smtClean="0"/>
          </a:p>
          <a:p>
            <a:pPr marL="0" indent="0">
              <a:buNone/>
            </a:pPr>
            <a:endParaRPr lang="cs-CZ" sz="19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81" y="230188"/>
            <a:ext cx="2522990" cy="720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5" y="4480244"/>
            <a:ext cx="3729861" cy="11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CÍLE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 kompetence vybraných pedagogických pracovníků k zavádění metody CLIL do výuky</a:t>
            </a:r>
          </a:p>
          <a:p>
            <a:r>
              <a:rPr lang="cs-CZ" dirty="0" smtClean="0"/>
              <a:t>Implementace ICT nástrojů do běžné výuky</a:t>
            </a:r>
          </a:p>
          <a:p>
            <a:r>
              <a:rPr lang="cs-CZ" dirty="0" smtClean="0"/>
              <a:t>Zvýšení jazykových kompetencí vyučujících cizích jazyků</a:t>
            </a:r>
          </a:p>
          <a:p>
            <a:r>
              <a:rPr lang="cs-CZ" dirty="0" smtClean="0"/>
              <a:t>Začleňování nových trendů v jazykovém vzdělávání do výuky na ZŠ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7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PŘÍPRAVNÁ FÁZE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Interní výběrové řízení v rámci ZŠ – výběr vhodných účastníků mobilit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(8 osob)</a:t>
            </a:r>
          </a:p>
          <a:p>
            <a:r>
              <a:rPr lang="cs-CZ" dirty="0" smtClean="0"/>
              <a:t>Jazyková příprava pro „</a:t>
            </a:r>
            <a:r>
              <a:rPr lang="cs-CZ" dirty="0" err="1" smtClean="0"/>
              <a:t>nejazykáře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Veškerá administrativa (dohody s účastníky, přípravné schůzky, požadavky na účastníky apod., platforma Mobility </a:t>
            </a:r>
            <a:r>
              <a:rPr lang="cs-CZ" dirty="0" err="1" smtClean="0"/>
              <a:t>tool</a:t>
            </a:r>
            <a:r>
              <a:rPr lang="cs-CZ" dirty="0" smtClean="0"/>
              <a:t> – vložení údajů k mobilitám, příprava dokumentu </a:t>
            </a:r>
            <a:r>
              <a:rPr lang="cs-CZ" dirty="0" err="1" smtClean="0"/>
              <a:t>Europass</a:t>
            </a:r>
            <a:r>
              <a:rPr lang="cs-CZ" dirty="0" smtClean="0"/>
              <a:t> mobilita)</a:t>
            </a:r>
          </a:p>
          <a:p>
            <a:r>
              <a:rPr lang="cs-CZ" dirty="0" smtClean="0"/>
              <a:t>Výběr vhodných kurzů pro 6 pedagogických pracovníků (spolupráce s agenturami Albion a Jazyky v zahraničí</a:t>
            </a:r>
            <a:r>
              <a:rPr lang="cs-CZ" dirty="0"/>
              <a:t> </a:t>
            </a:r>
            <a:r>
              <a:rPr lang="cs-CZ" dirty="0" smtClean="0"/>
              <a:t>+ kontakt přímo s jazykovou školou v zahraničí)</a:t>
            </a:r>
          </a:p>
          <a:p>
            <a:r>
              <a:rPr lang="cs-CZ" dirty="0" smtClean="0"/>
              <a:t>Výběr školy v  Portugalsku pro aktivitu stínování – na základě osobních vazeb pedagogů a předešlé aktivity stínování v květnu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MOBILITY PEDAGOGICKÝCH PRACOVNÍKŮ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8054"/>
            <a:ext cx="10515600" cy="4351338"/>
          </a:xfrm>
        </p:spPr>
        <p:txBody>
          <a:bodyPr/>
          <a:lstStyle/>
          <a:p>
            <a:r>
              <a:rPr lang="cs-CZ" dirty="0" smtClean="0"/>
              <a:t>Stínování(JOB SHADOWING) – Portugalsko</a:t>
            </a:r>
          </a:p>
          <a:p>
            <a:r>
              <a:rPr lang="cs-CZ" dirty="0" err="1" smtClean="0"/>
              <a:t>Jazykovo</a:t>
            </a:r>
            <a:r>
              <a:rPr lang="cs-CZ" dirty="0" smtClean="0"/>
              <a:t>-metodický kurz – Malta, Velká Británie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51268"/>
              </p:ext>
            </p:extLst>
          </p:nvPr>
        </p:nvGraphicFramePr>
        <p:xfrm>
          <a:off x="2170384" y="2487043"/>
          <a:ext cx="6939110" cy="422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532">
                  <a:extLst>
                    <a:ext uri="{9D8B030D-6E8A-4147-A177-3AD203B41FA5}">
                      <a16:colId xmlns:a16="http://schemas.microsoft.com/office/drawing/2014/main" val="220228986"/>
                    </a:ext>
                  </a:extLst>
                </a:gridCol>
                <a:gridCol w="2313289">
                  <a:extLst>
                    <a:ext uri="{9D8B030D-6E8A-4147-A177-3AD203B41FA5}">
                      <a16:colId xmlns:a16="http://schemas.microsoft.com/office/drawing/2014/main" val="34116333"/>
                    </a:ext>
                  </a:extLst>
                </a:gridCol>
                <a:gridCol w="2313289">
                  <a:extLst>
                    <a:ext uri="{9D8B030D-6E8A-4147-A177-3AD203B41FA5}">
                      <a16:colId xmlns:a16="http://schemas.microsoft.com/office/drawing/2014/main" val="2465925983"/>
                    </a:ext>
                  </a:extLst>
                </a:gridCol>
              </a:tblGrid>
              <a:tr h="536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Účastník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výjezdu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Stát/druh mobility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020760"/>
                  </a:ext>
                </a:extLst>
              </a:tr>
              <a:tr h="396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Dagmar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6.-10.5.2019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Portugalsko </a:t>
                      </a:r>
                      <a:r>
                        <a:rPr lang="cs-CZ" sz="1400" dirty="0">
                          <a:effectLst/>
                        </a:rPr>
                        <a:t>(stínování)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006489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Gabriela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6.-10.5.2019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Portugalsko (stínování)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099806"/>
                  </a:ext>
                </a:extLst>
              </a:tr>
              <a:tr h="419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Jarmila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r>
                        <a:rPr lang="cs-CZ" sz="1400" dirty="0" smtClean="0">
                          <a:effectLst/>
                        </a:rPr>
                        <a:t>.-19.7.2019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Malta (kurz CLIL)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5823827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Kateřina</a:t>
                      </a:r>
                      <a:r>
                        <a:rPr lang="cs-CZ" sz="1400" baseline="0" dirty="0" smtClean="0">
                          <a:effectLst/>
                        </a:rPr>
                        <a:t> D.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1.-12.7.2019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Velká</a:t>
                      </a:r>
                      <a:r>
                        <a:rPr lang="cs-CZ" sz="1400" baseline="0" dirty="0" smtClean="0">
                          <a:effectLst/>
                        </a:rPr>
                        <a:t> Británie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(kurz </a:t>
                      </a:r>
                      <a:r>
                        <a:rPr lang="cs-CZ" sz="1400" dirty="0" smtClean="0">
                          <a:effectLst/>
                        </a:rPr>
                        <a:t>CLIL)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83184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Andrea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22.7.-2.8.2019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Velká</a:t>
                      </a:r>
                      <a:r>
                        <a:rPr lang="cs-CZ" sz="1400" baseline="0" dirty="0" smtClean="0">
                          <a:effectLst/>
                        </a:rPr>
                        <a:t> Británie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smtClean="0">
                          <a:effectLst/>
                        </a:rPr>
                        <a:t>kurz </a:t>
                      </a:r>
                      <a:r>
                        <a:rPr lang="cs-CZ" sz="1400" dirty="0" err="1" smtClean="0">
                          <a:effectLst/>
                        </a:rPr>
                        <a:t>Contemporary</a:t>
                      </a:r>
                      <a:r>
                        <a:rPr lang="cs-CZ" sz="1400" baseline="0" dirty="0" smtClean="0">
                          <a:effectLst/>
                        </a:rPr>
                        <a:t> </a:t>
                      </a:r>
                      <a:r>
                        <a:rPr lang="cs-CZ" sz="1400" baseline="0" dirty="0" err="1" smtClean="0">
                          <a:effectLst/>
                        </a:rPr>
                        <a:t>English</a:t>
                      </a:r>
                      <a:r>
                        <a:rPr lang="cs-CZ" sz="14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1880508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15.-26.7.2019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effectLst/>
                        </a:rPr>
                        <a:t>Malta (kurz CLIL and ICT)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5766978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Kateřina G.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29.7.-9.8.2019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Velká Británie </a:t>
                      </a:r>
                      <a:r>
                        <a:rPr lang="cs-CZ" sz="1400" dirty="0" smtClean="0">
                          <a:effectLst/>
                        </a:rPr>
                        <a:t>(kurz </a:t>
                      </a:r>
                      <a:r>
                        <a:rPr lang="cs-CZ" sz="1400" dirty="0" err="1" smtClean="0">
                          <a:effectLst/>
                        </a:rPr>
                        <a:t>Creativity</a:t>
                      </a:r>
                      <a:r>
                        <a:rPr lang="cs-CZ" sz="1400" dirty="0" smtClean="0">
                          <a:effectLst/>
                        </a:rPr>
                        <a:t> in </a:t>
                      </a:r>
                      <a:r>
                        <a:rPr lang="cs-CZ" sz="1400" dirty="0" err="1" smtClean="0">
                          <a:effectLst/>
                        </a:rPr>
                        <a:t>the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 err="1" smtClean="0">
                          <a:effectLst/>
                        </a:rPr>
                        <a:t>classroom</a:t>
                      </a:r>
                      <a:r>
                        <a:rPr lang="cs-CZ" sz="14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3172813"/>
                  </a:ext>
                </a:extLst>
              </a:tr>
              <a:tr h="466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Jindřiška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29.7.-9.8.2019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Velká Británie 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(</a:t>
                      </a:r>
                      <a:r>
                        <a:rPr lang="cs-CZ" sz="1400" dirty="0" smtClean="0">
                          <a:effectLst/>
                        </a:rPr>
                        <a:t>kurz – </a:t>
                      </a:r>
                      <a:r>
                        <a:rPr lang="cs-CZ" sz="1400" dirty="0" err="1" smtClean="0">
                          <a:effectLst/>
                        </a:rPr>
                        <a:t>How</a:t>
                      </a:r>
                      <a:r>
                        <a:rPr lang="cs-CZ" sz="1400" dirty="0" smtClean="0">
                          <a:effectLst/>
                        </a:rPr>
                        <a:t> to </a:t>
                      </a:r>
                      <a:r>
                        <a:rPr lang="cs-CZ" sz="1400" dirty="0" err="1" smtClean="0">
                          <a:effectLst/>
                        </a:rPr>
                        <a:t>become</a:t>
                      </a:r>
                      <a:r>
                        <a:rPr lang="cs-CZ" sz="1400" dirty="0" smtClean="0">
                          <a:effectLst/>
                        </a:rPr>
                        <a:t> a </a:t>
                      </a:r>
                      <a:r>
                        <a:rPr lang="cs-CZ" sz="1400" dirty="0" err="1" smtClean="0">
                          <a:effectLst/>
                        </a:rPr>
                        <a:t>teacher</a:t>
                      </a:r>
                      <a:r>
                        <a:rPr lang="cs-CZ" sz="1400" dirty="0" smtClean="0">
                          <a:effectLst/>
                        </a:rPr>
                        <a:t> </a:t>
                      </a:r>
                      <a:r>
                        <a:rPr lang="cs-CZ" sz="1400" dirty="0" err="1" smtClean="0">
                          <a:effectLst/>
                        </a:rPr>
                        <a:t>trainer</a:t>
                      </a:r>
                      <a:r>
                        <a:rPr lang="cs-CZ" sz="14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52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1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STÍNOVÁNÍ – PORTUGALSKO  I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2138" y="4397433"/>
            <a:ext cx="25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St.Peter´s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, </a:t>
            </a:r>
            <a:r>
              <a:rPr lang="cs-CZ" dirty="0" err="1" smtClean="0"/>
              <a:t>Palmela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0327" y="5486400"/>
            <a:ext cx="257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Soukromá mezinárodní škola, aplikuje CLIL metodu, vyučuje předměty v AJ a NJ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14458" y="6168044"/>
            <a:ext cx="426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http://www.st-peters-school.com/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8" y="1317081"/>
            <a:ext cx="4199386" cy="3151510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59" y="1317081"/>
            <a:ext cx="5741476" cy="43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STÍNOVÁNÍ – PORTUGALSKO  II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2138" y="4397433"/>
            <a:ext cx="25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St.Peters-international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, </a:t>
            </a:r>
            <a:r>
              <a:rPr lang="cs-CZ" dirty="0" err="1" smtClean="0"/>
              <a:t>Palmela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0327" y="5486400"/>
            <a:ext cx="2576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Soukromá mezinárodní škola, aplikuje CLIL metodu, vyučuje předměty v AJ a NJ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14458" y="6168044"/>
            <a:ext cx="426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http://www.st-peters-school.com/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0" y="1295812"/>
            <a:ext cx="3781655" cy="283624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28" y="3029916"/>
            <a:ext cx="2742610" cy="365681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92" y="1295812"/>
            <a:ext cx="4046198" cy="30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– JAZYKOVO-METODICKÝ KURZ</a:t>
            </a:r>
            <a:br>
              <a:rPr lang="cs-CZ" b="1" dirty="0" smtClean="0"/>
            </a:br>
            <a:r>
              <a:rPr lang="cs-CZ" b="1" dirty="0" smtClean="0"/>
              <a:t>(Malta)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40909" y="5527650"/>
            <a:ext cx="4266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jazykovo</a:t>
            </a:r>
            <a:r>
              <a:rPr lang="cs-CZ" dirty="0" smtClean="0"/>
              <a:t>-metodické kurzy: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CLIL and ICT </a:t>
            </a:r>
            <a:r>
              <a:rPr lang="cs-CZ" dirty="0" err="1" smtClean="0">
                <a:solidFill>
                  <a:srgbClr val="0070C0"/>
                </a:solidFill>
              </a:rPr>
              <a:t>tools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CLIL + General </a:t>
            </a:r>
            <a:r>
              <a:rPr lang="cs-CZ" dirty="0" err="1" smtClean="0">
                <a:solidFill>
                  <a:srgbClr val="0070C0"/>
                </a:solidFill>
              </a:rPr>
              <a:t>English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course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0406" y="5660332"/>
            <a:ext cx="532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 Kurz zajišťovala agentura: Albion, 1 kurz zajistila koordinátorka přímým kontaktem se zahraniční školou ETI Malta</a:t>
            </a:r>
            <a:endParaRPr lang="cs-CZ" sz="24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189403"/>
            <a:ext cx="4211080" cy="315831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80" y="1041632"/>
            <a:ext cx="5383259" cy="40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– JAZYKOVO-METODICKÝ KURZ</a:t>
            </a:r>
            <a:br>
              <a:rPr lang="cs-CZ" b="1" dirty="0" smtClean="0"/>
            </a:br>
            <a:r>
              <a:rPr lang="cs-CZ" b="1" dirty="0" smtClean="0"/>
              <a:t>(Velká Británie - Brighton)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6359236"/>
            <a:ext cx="482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Kurz zajistila agentura: Albion, Jihlava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5323708"/>
            <a:ext cx="415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centre: Metodický kurz se zaměřením na CLIL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4" y="972370"/>
            <a:ext cx="3263503" cy="435133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49" y="1615297"/>
            <a:ext cx="6231147" cy="46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MOBILITA – JAZYKOVO-METODICKÝ KURZ</a:t>
            </a:r>
            <a:br>
              <a:rPr lang="cs-CZ" b="1" dirty="0" smtClean="0"/>
            </a:br>
            <a:r>
              <a:rPr lang="cs-CZ" b="1" dirty="0" smtClean="0"/>
              <a:t>(Velká Británie - </a:t>
            </a:r>
            <a:r>
              <a:rPr lang="cs-CZ" b="1" dirty="0" err="1" smtClean="0"/>
              <a:t>Norwich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6359236"/>
            <a:ext cx="911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Kurz zajištěn přímým kontaktem se školou dle výběru účastnice mobility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5323708"/>
            <a:ext cx="4157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NILE </a:t>
            </a:r>
            <a:r>
              <a:rPr lang="cs-CZ" dirty="0" err="1" smtClean="0"/>
              <a:t>school</a:t>
            </a:r>
            <a:r>
              <a:rPr lang="cs-CZ" dirty="0" smtClean="0"/>
              <a:t>: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literature</a:t>
            </a:r>
            <a:r>
              <a:rPr lang="cs-CZ" dirty="0" smtClean="0"/>
              <a:t> and </a:t>
            </a: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" y="1027906"/>
            <a:ext cx="3252625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3139"/>
            <a:ext cx="3452469" cy="46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626</Words>
  <Application>Microsoft Office PowerPoint</Application>
  <PresentationFormat>Širokoúhlá obrazovka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2018-CZ01-KA101-047563 „ Together with CLIL “ </vt:lpstr>
      <vt:lpstr>CÍLE PROJEKTU</vt:lpstr>
      <vt:lpstr>PŘÍPRAVNÁ FÁZE PROJEKTU</vt:lpstr>
      <vt:lpstr>MOBILITY PEDAGOGICKÝCH PRACOVNÍKŮ</vt:lpstr>
      <vt:lpstr>MOBILITA STÍNOVÁNÍ – PORTUGALSKO  I</vt:lpstr>
      <vt:lpstr>MOBILITA STÍNOVÁNÍ – PORTUGALSKO  II</vt:lpstr>
      <vt:lpstr>MOBILITA – JAZYKOVO-METODICKÝ KURZ (Malta)</vt:lpstr>
      <vt:lpstr>MOBILITA – JAZYKOVO-METODICKÝ KURZ (Velká Británie - Brighton)</vt:lpstr>
      <vt:lpstr>MOBILITA – JAZYKOVO-METODICKÝ KURZ (Velká Británie - Norwich)</vt:lpstr>
      <vt:lpstr>MOBILITA – JAZYKOVO-METODICKÝ KURZ (Velká Británie - Cambridge)</vt:lpstr>
      <vt:lpstr>MOBILITA – JAZYKOVO METODICKÝ KURZ (Velká Británie - Cambridge)</vt:lpstr>
      <vt:lpstr>DISEMINACE PROJEKTU</vt:lpstr>
      <vt:lpstr>DOPADY PROJEKTU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NB</dc:creator>
  <cp:lastModifiedBy>NB</cp:lastModifiedBy>
  <cp:revision>36</cp:revision>
  <dcterms:created xsi:type="dcterms:W3CDTF">2018-09-02T11:59:04Z</dcterms:created>
  <dcterms:modified xsi:type="dcterms:W3CDTF">2019-09-03T03:45:31Z</dcterms:modified>
</cp:coreProperties>
</file>